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63" r:id="rId4"/>
    <p:sldId id="260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5E59E9-B986-4D5D-9D61-64A60475F6D5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6DF3D-605D-4E4E-8B3B-425E8F06E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0AA9097E-847F-4C8A-92F6-C7F527B9F5E4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0AA9097E-847F-4C8A-92F6-C7F527B9F5E4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5636CFC7-41A8-4B9A-9249-51A1EE593DDE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7807325" y="0"/>
            <a:ext cx="1336675" cy="1427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October 7, 2011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FB3CDF95-EA30-4DA3-95A0-5841618578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PCOS_Cor Log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3200" y="123825"/>
            <a:ext cx="12192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June 10, 2011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FA8E8C5D-7A5E-44FC-AE62-293B0AF151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PCOS_Cor Log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3200" y="123825"/>
            <a:ext cx="12192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June 10, 2011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554E261-4753-499C-80C0-11C0599051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PCOS_Cor Log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3200" y="123825"/>
            <a:ext cx="12192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October 7, 2011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3FC066F5-1669-4EBC-85E1-8B0CC219E7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PCOS_Cor Log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3200" y="123825"/>
            <a:ext cx="12192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June 10, 2011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F838CCEB-6C12-42A0-890D-21E0664048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PCOS_Cor Log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3200" y="123825"/>
            <a:ext cx="12192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October 7, 2011</a:t>
            </a:r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16FDE7CE-55C1-4715-81D9-273FB7EFB2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PCOS_Cor Log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3200" y="123825"/>
            <a:ext cx="12192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June 10, 2011</a:t>
            </a:r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E27BA48B-C02B-4AD2-845F-B6E0B47476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COS_Cor Log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3200" y="123825"/>
            <a:ext cx="12192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October 7, 2011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FFDEB51D-BDAE-410B-A355-E7F522E3A3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PCOS_Cor Log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3200" y="123825"/>
            <a:ext cx="12192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October 7, 2010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7B31C76E-4B1C-4A2B-90B9-B403C8DBD4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PCOS_Cor Log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3200" y="123825"/>
            <a:ext cx="12192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June 10, 2011</a:t>
            </a: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E84BB0A0-6121-4FD2-A3D3-4E7CE42F9A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PCOS_Cor Logo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23200" y="123825"/>
            <a:ext cx="12192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rgbClr val="000000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/>
              <a:t>June 10, 2011</a:t>
            </a: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EF2849AD-F1C0-4E63-870F-9FBA5E4E56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41300"/>
            <a:ext cx="7637463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2850"/>
            <a:ext cx="82296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30607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prstClr val="black"/>
                </a:solidFill>
                <a:ea typeface="ＭＳ Ｐゴシック" charset="-128"/>
              </a:rPr>
              <a:t>November 14, 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4EC0D773-50C4-4881-9FB1-D49E9D09BBB6}" type="slidenum">
              <a:rPr lang="en-US">
                <a:solidFill>
                  <a:prstClr val="black"/>
                </a:solidFill>
                <a:ea typeface="ＭＳ Ｐゴシック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ea typeface="ＭＳ Ｐゴシック" charset="-12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286000" y="3429000"/>
            <a:ext cx="4572000" cy="0"/>
          </a:xfrm>
          <a:prstGeom prst="rect">
            <a:avLst/>
          </a:prstGeom>
        </p:spPr>
        <p:txBody>
          <a:bodyPr/>
          <a:lstStyle/>
          <a:p>
            <a:pPr defTabSz="457200">
              <a:defRPr/>
            </a:pPr>
            <a:endParaRPr lang="en-US" dirty="0">
              <a:solidFill>
                <a:prstClr val="black"/>
              </a:solidFill>
              <a:ea typeface="ＭＳ Ｐゴシック" charset="-128"/>
            </a:endParaRPr>
          </a:p>
        </p:txBody>
      </p:sp>
      <p:pic>
        <p:nvPicPr>
          <p:cNvPr id="1031" name="Picture 20" descr="Program Logo raw.tiff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35900" y="125413"/>
            <a:ext cx="1219200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8" descr="meatball best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916863" y="533400"/>
            <a:ext cx="71755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Connector 14"/>
          <p:cNvCxnSpPr>
            <a:cxnSpLocks noChangeShapeType="1"/>
          </p:cNvCxnSpPr>
          <p:nvPr userDrawn="1"/>
        </p:nvCxnSpPr>
        <p:spPr bwMode="auto">
          <a:xfrm>
            <a:off x="457200" y="1108075"/>
            <a:ext cx="7407275" cy="1588"/>
          </a:xfrm>
          <a:prstGeom prst="line">
            <a:avLst/>
          </a:prstGeom>
          <a:noFill/>
          <a:ln w="25400">
            <a:solidFill>
              <a:srgbClr val="000090"/>
            </a:solidFill>
            <a:round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rgbClr val="000090"/>
          </a:solidFill>
          <a:latin typeface="+mj-lt"/>
          <a:ea typeface="ＭＳ Ｐゴシック" charset="-128"/>
          <a:cs typeface="ＭＳ Ｐゴシック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0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0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0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0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000090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000090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000090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 b="1">
          <a:solidFill>
            <a:srgbClr val="000090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•"/>
        <a:defRPr sz="2400" b="1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000090"/>
        </a:buClr>
        <a:buFont typeface="Calibri" charset="0"/>
        <a:buChar char="–"/>
        <a:defRPr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0090"/>
        </a:buClr>
        <a:buFont typeface="Courier New" charset="0"/>
        <a:buChar char="o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0090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000090"/>
        </a:buClr>
        <a:buFont typeface="Lucida Grande" charset="0"/>
        <a:buChar char="-"/>
        <a:defRPr sz="16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722313" y="3068638"/>
            <a:ext cx="7772400" cy="1362075"/>
          </a:xfrm>
        </p:spPr>
        <p:txBody>
          <a:bodyPr>
            <a:normAutofit/>
          </a:bodyPr>
          <a:lstStyle/>
          <a:p>
            <a:pPr algn="r" eaLnBrk="1" hangingPunct="1"/>
            <a:r>
              <a:rPr lang="en-US" cap="none" dirty="0" smtClean="0"/>
              <a:t>Study Overview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idx="1"/>
          </p:nvPr>
        </p:nvSpPr>
        <p:spPr>
          <a:xfrm>
            <a:off x="722313" y="1568450"/>
            <a:ext cx="7772400" cy="1500188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rgbClr val="898989"/>
                </a:solidFill>
              </a:rPr>
              <a:t>Gravitational Waves Architecting Study Workshop</a:t>
            </a:r>
          </a:p>
        </p:txBody>
      </p:sp>
      <p:sp>
        <p:nvSpPr>
          <p:cNvPr id="27652" name="Date Placeholder 3"/>
          <p:cNvSpPr>
            <a:spLocks noGrp="1"/>
          </p:cNvSpPr>
          <p:nvPr>
            <p:ph type="dt" sz="quarter" idx="10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December 20, 2011</a:t>
            </a:r>
          </a:p>
        </p:txBody>
      </p:sp>
      <p:sp>
        <p:nvSpPr>
          <p:cNvPr id="27653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09657C3E-0124-45F2-A780-CEB2801E97A9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874713" y="4876800"/>
            <a:ext cx="7772400" cy="10541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r" defTabSz="457200" fontAlgn="base">
              <a:spcBef>
                <a:spcPct val="20000"/>
              </a:spcBef>
              <a:spcAft>
                <a:spcPct val="0"/>
              </a:spcAft>
              <a:buClr>
                <a:srgbClr val="000090"/>
              </a:buClr>
              <a:buFont typeface="Arial" charset="0"/>
              <a:buNone/>
            </a:pPr>
            <a:r>
              <a:rPr lang="en-US" sz="2000" b="1" dirty="0">
                <a:solidFill>
                  <a:srgbClr val="898989"/>
                </a:solidFill>
                <a:ea typeface="ＭＳ Ｐゴシック" charset="-128"/>
              </a:rPr>
              <a:t>Ken Anderson (Study Manager</a:t>
            </a:r>
            <a:r>
              <a:rPr lang="en-US" sz="2000" b="1" dirty="0" smtClean="0">
                <a:solidFill>
                  <a:srgbClr val="898989"/>
                </a:solidFill>
                <a:ea typeface="ＭＳ Ｐゴシック" charset="-128"/>
              </a:rPr>
              <a:t>)</a:t>
            </a:r>
            <a:endParaRPr lang="en-US" sz="2000" b="1" dirty="0">
              <a:solidFill>
                <a:srgbClr val="898989"/>
              </a:solidFill>
              <a:ea typeface="ＭＳ Ｐゴシック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Logistics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200" dirty="0" smtClean="0"/>
              <a:t>Very tight agenda for the next two days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Requires strict adherence to time limits by all </a:t>
            </a:r>
            <a:r>
              <a:rPr lang="en-US" sz="2000" dirty="0" smtClean="0"/>
              <a:t>parties</a:t>
            </a:r>
            <a:endParaRPr lang="en-US" sz="2200" dirty="0" smtClean="0"/>
          </a:p>
          <a:p>
            <a:pPr eaLnBrk="1" hangingPunct="1">
              <a:lnSpc>
                <a:spcPct val="90000"/>
              </a:lnSpc>
            </a:pPr>
            <a:endParaRPr lang="en-US" sz="2200" dirty="0" smtClean="0"/>
          </a:p>
          <a:p>
            <a:pPr eaLnBrk="1" hangingPunct="1">
              <a:lnSpc>
                <a:spcPct val="90000"/>
              </a:lnSpc>
            </a:pPr>
            <a:r>
              <a:rPr lang="en-US" sz="2200" dirty="0" smtClean="0"/>
              <a:t>Update to agenda: CST caucus Wednesday starting at 1:00; open discussion will follow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en-US" sz="2200" dirty="0" smtClean="0"/>
              <a:t>Dinner reservations for tonight at G &amp; M restaurant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804 Hammonds Ferry Road, Linthicum Heights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Maps and sign up sheet at the registration </a:t>
            </a:r>
            <a:r>
              <a:rPr lang="en-US" sz="2000" dirty="0" smtClean="0"/>
              <a:t>table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Strongly encourage carpooling as parking is limited and towing </a:t>
            </a:r>
            <a:r>
              <a:rPr lang="en-US" sz="2000" smtClean="0"/>
              <a:t>is enforced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</a:pP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en-US" sz="2200" dirty="0" smtClean="0"/>
              <a:t>If you did not pre-purchase lunch tickets, you can still purchase a ticket from the cafeteria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Do so during the break to save time during lunch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/>
              <a:t>Lunch lines can be long</a:t>
            </a:r>
          </a:p>
          <a:p>
            <a:pPr lvl="1" eaLnBrk="1" hangingPunct="1">
              <a:lnSpc>
                <a:spcPct val="90000"/>
              </a:lnSpc>
            </a:pPr>
            <a:endParaRPr lang="en-US" sz="1800" dirty="0" smtClean="0"/>
          </a:p>
          <a:p>
            <a:pPr lvl="1" eaLnBrk="1" hangingPunct="1"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30724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D4175B38-E5FF-43A8-803D-EACA0038AAE2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/>
              <a:t>Study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200" dirty="0" smtClean="0"/>
              <a:t>Objectives (as stated by PCOS office)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Determine the range of science objectives of LISA that can be achieved at a variety of lower cost points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Explore mission architectures and technical solutions that are fundamentally different from the heritage designs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Fully engage the community and ensure that all voices are heard, all perspectives considered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Create data for a report to the CAA that describes options for science return at multiple cost points for Gravitational Wave astronomy</a:t>
            </a:r>
          </a:p>
          <a:p>
            <a:pPr eaLnBrk="1" hangingPunct="1">
              <a:lnSpc>
                <a:spcPct val="90000"/>
              </a:lnSpc>
            </a:pPr>
            <a:r>
              <a:rPr lang="en-US" sz="2200" dirty="0" smtClean="0"/>
              <a:t>Deliver final report to NASA HQ that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Describes and analyzes trade space of science return vs. mission cost 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Summarizes the mission concepts developed during the study and how they relate to the trade space and other mission concepts that were not developed in a design lab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Summarizes the RFI responses and the workshop and describes how they were folded into the whole study</a:t>
            </a:r>
          </a:p>
          <a:p>
            <a:pPr lvl="1" eaLnBrk="1" hangingPunct="1">
              <a:lnSpc>
                <a:spcPct val="90000"/>
              </a:lnSpc>
            </a:pPr>
            <a:endParaRPr lang="en-US" sz="2000" dirty="0" smtClean="0"/>
          </a:p>
        </p:txBody>
      </p:sp>
      <p:sp>
        <p:nvSpPr>
          <p:cNvPr id="30724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D4175B38-E5FF-43A8-803D-EACA0038AAE2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Workshop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spcAft>
                <a:spcPts val="900"/>
              </a:spcAft>
            </a:pPr>
            <a:r>
              <a:rPr lang="en-US" sz="1600" b="0" dirty="0" smtClean="0"/>
              <a:t>Provide the science community an opportunity to comment on and shape the missions that will be developed in design labs, and provide a forum for discussion and exchanging information between the CST, study team and the community</a:t>
            </a:r>
          </a:p>
          <a:p>
            <a:pPr eaLnBrk="1" hangingPunct="1">
              <a:lnSpc>
                <a:spcPct val="90000"/>
              </a:lnSpc>
              <a:spcAft>
                <a:spcPts val="900"/>
              </a:spcAft>
            </a:pPr>
            <a:r>
              <a:rPr lang="en-US" sz="1600" b="0" dirty="0" smtClean="0"/>
              <a:t>The basis for discussion and selection of concepts for further study is the degree of compliance with LISA objectives, as endorsed by NWNH</a:t>
            </a:r>
          </a:p>
          <a:p>
            <a:pPr eaLnBrk="1" hangingPunct="1">
              <a:lnSpc>
                <a:spcPct val="90000"/>
              </a:lnSpc>
              <a:spcAft>
                <a:spcPts val="900"/>
              </a:spcAft>
            </a:pPr>
            <a:r>
              <a:rPr lang="en-US" sz="1600" b="0" dirty="0" smtClean="0"/>
              <a:t>We are </a:t>
            </a:r>
            <a:r>
              <a:rPr lang="en-US" sz="1600" dirty="0" smtClean="0"/>
              <a:t>NOT</a:t>
            </a:r>
            <a:r>
              <a:rPr lang="en-US" sz="1600" b="0" dirty="0" smtClean="0"/>
              <a:t> revisiting decadal survey decisions regarding science questions or mission priorities</a:t>
            </a:r>
          </a:p>
          <a:p>
            <a:pPr eaLnBrk="1" hangingPunct="1">
              <a:lnSpc>
                <a:spcPct val="90000"/>
              </a:lnSpc>
              <a:spcAft>
                <a:spcPts val="900"/>
              </a:spcAft>
            </a:pPr>
            <a:r>
              <a:rPr lang="en-US" sz="1600" b="0" dirty="0" smtClean="0"/>
              <a:t>The workshop is </a:t>
            </a:r>
            <a:r>
              <a:rPr lang="en-US" sz="1600" dirty="0" smtClean="0"/>
              <a:t>NOT</a:t>
            </a:r>
            <a:r>
              <a:rPr lang="en-US" sz="1600" b="0" dirty="0" smtClean="0"/>
              <a:t> selecting candidate missions</a:t>
            </a:r>
          </a:p>
          <a:p>
            <a:pPr lvl="1" eaLnBrk="1" hangingPunct="1">
              <a:lnSpc>
                <a:spcPct val="90000"/>
              </a:lnSpc>
              <a:spcAft>
                <a:spcPts val="900"/>
              </a:spcAft>
            </a:pPr>
            <a:r>
              <a:rPr lang="en-US" sz="1600" smtClean="0"/>
              <a:t>Selection by the workshop does not indicate the mission will happen, nor does non-selection imply the mission will not happen</a:t>
            </a:r>
          </a:p>
          <a:p>
            <a:pPr lvl="1" eaLnBrk="1" hangingPunct="1">
              <a:lnSpc>
                <a:spcPct val="90000"/>
              </a:lnSpc>
              <a:spcAft>
                <a:spcPts val="900"/>
              </a:spcAft>
            </a:pPr>
            <a:r>
              <a:rPr lang="en-US" sz="1600" dirty="0" smtClean="0"/>
              <a:t>We are studying </a:t>
            </a:r>
            <a:r>
              <a:rPr lang="en-US" sz="1600" i="1" dirty="0" smtClean="0"/>
              <a:t>representative</a:t>
            </a:r>
            <a:r>
              <a:rPr lang="en-US" sz="1600" dirty="0" smtClean="0"/>
              <a:t> missions for the various cost classes.  The goal is to assess the fraction of LISA science that can be performed vs. mission cost.  There are no winning or losing concepts.</a:t>
            </a:r>
          </a:p>
          <a:p>
            <a:pPr eaLnBrk="1" hangingPunct="1">
              <a:lnSpc>
                <a:spcPct val="90000"/>
              </a:lnSpc>
              <a:spcAft>
                <a:spcPts val="900"/>
              </a:spcAft>
            </a:pPr>
            <a:r>
              <a:rPr lang="en-US" sz="1600" b="0" dirty="0" smtClean="0"/>
              <a:t>Goal is to select missions that cover as much of trade space (cost, science return, technology, measurement approach, etc.) as possible</a:t>
            </a:r>
          </a:p>
          <a:p>
            <a:pPr eaLnBrk="1" hangingPunct="1">
              <a:lnSpc>
                <a:spcPct val="90000"/>
              </a:lnSpc>
              <a:spcAft>
                <a:spcPts val="900"/>
              </a:spcAft>
            </a:pPr>
            <a:r>
              <a:rPr lang="en-US" sz="1600" b="0" dirty="0" smtClean="0"/>
              <a:t>Selected missions will then be further defined by the Team X organization at JPL</a:t>
            </a:r>
          </a:p>
          <a:p>
            <a:pPr eaLnBrk="1" hangingPunct="1">
              <a:lnSpc>
                <a:spcPct val="90000"/>
              </a:lnSpc>
              <a:spcAft>
                <a:spcPts val="900"/>
              </a:spcAft>
            </a:pPr>
            <a:r>
              <a:rPr lang="en-US" sz="1600" b="0" dirty="0" smtClean="0"/>
              <a:t>No recommendation for a specific mission or a preferred cost class will be given in the final report</a:t>
            </a:r>
          </a:p>
        </p:txBody>
      </p:sp>
      <p:sp>
        <p:nvSpPr>
          <p:cNvPr id="32772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27221D84-AFED-4DF1-9495-3ABAAE3FFC67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2900" smtClean="0"/>
              <a:t/>
            </a:r>
            <a:br>
              <a:rPr lang="en-US" sz="2900" smtClean="0"/>
            </a:br>
            <a:r>
              <a:rPr lang="en-US" sz="2800" smtClean="0"/>
              <a:t>Schedule</a:t>
            </a:r>
          </a:p>
        </p:txBody>
      </p:sp>
      <p:sp>
        <p:nvSpPr>
          <p:cNvPr id="49155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24E0C828-265D-4098-B7EE-55D6E8A5CA83}" type="slidenum">
              <a:rPr lang="en-US"/>
              <a:pPr/>
              <a:t>5</a:t>
            </a:fld>
            <a:endParaRPr lang="en-US"/>
          </a:p>
        </p:txBody>
      </p:sp>
      <p:sp>
        <p:nvSpPr>
          <p:cNvPr id="38917" name="TextBox 5"/>
          <p:cNvSpPr txBox="1">
            <a:spLocks noChangeArrowheads="1"/>
          </p:cNvSpPr>
          <p:nvPr/>
        </p:nvSpPr>
        <p:spPr bwMode="auto">
          <a:xfrm>
            <a:off x="596900" y="6362700"/>
            <a:ext cx="54816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Calibri" charset="0"/>
              </a:rPr>
              <a:t>Note:  schedule for a single study; PO will be running two simultaneously</a:t>
            </a:r>
          </a:p>
        </p:txBody>
      </p:sp>
      <p:graphicFrame>
        <p:nvGraphicFramePr>
          <p:cNvPr id="38918" name="Object 6"/>
          <p:cNvGraphicFramePr>
            <a:graphicFrameLocks noChangeAspect="1"/>
          </p:cNvGraphicFramePr>
          <p:nvPr/>
        </p:nvGraphicFramePr>
        <p:xfrm>
          <a:off x="218269" y="1560513"/>
          <a:ext cx="8468531" cy="4535487"/>
        </p:xfrm>
        <a:graphic>
          <a:graphicData uri="http://schemas.openxmlformats.org/presentationml/2006/ole">
            <p:oleObj spid="_x0000_s1026" name="Worksheet" r:id="rId3" imgW="12344400" imgH="7562958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482</Words>
  <Application>Microsoft Office PowerPoint</Application>
  <PresentationFormat>On-screen Show (4:3)</PresentationFormat>
  <Paragraphs>48</Paragraphs>
  <Slides>5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2_Office Theme</vt:lpstr>
      <vt:lpstr>Worksheet</vt:lpstr>
      <vt:lpstr>Study Overview</vt:lpstr>
      <vt:lpstr> Logistics</vt:lpstr>
      <vt:lpstr> Study Objectives</vt:lpstr>
      <vt:lpstr>  Workshop Objectives</vt:lpstr>
      <vt:lpstr> Schedule</vt:lpstr>
    </vt:vector>
  </TitlesOfParts>
  <Company>NASA/ODIN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Overview</dc:title>
  <dc:creator>Kenneth C Anderson</dc:creator>
  <cp:lastModifiedBy>Kenneth C Anderson</cp:lastModifiedBy>
  <cp:revision>9</cp:revision>
  <dcterms:created xsi:type="dcterms:W3CDTF">2011-12-19T20:19:41Z</dcterms:created>
  <dcterms:modified xsi:type="dcterms:W3CDTF">2011-12-19T21:39:09Z</dcterms:modified>
</cp:coreProperties>
</file>